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18"/>
  </p:notesMasterIdLst>
  <p:handoutMasterIdLst>
    <p:handoutMasterId r:id="rId19"/>
  </p:handoutMasterIdLst>
  <p:sldIdLst>
    <p:sldId id="387" r:id="rId3"/>
    <p:sldId id="370" r:id="rId4"/>
    <p:sldId id="373" r:id="rId5"/>
    <p:sldId id="374" r:id="rId6"/>
    <p:sldId id="376" r:id="rId7"/>
    <p:sldId id="377" r:id="rId8"/>
    <p:sldId id="379" r:id="rId9"/>
    <p:sldId id="380" r:id="rId10"/>
    <p:sldId id="381" r:id="rId11"/>
    <p:sldId id="382" r:id="rId12"/>
    <p:sldId id="383" r:id="rId13"/>
    <p:sldId id="384" r:id="rId14"/>
    <p:sldId id="385" r:id="rId15"/>
    <p:sldId id="386" r:id="rId16"/>
    <p:sldId id="38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0EB"/>
    <a:srgbClr val="F7E8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63" autoAdjust="0"/>
    <p:restoredTop sz="83283" autoAdjust="0"/>
  </p:normalViewPr>
  <p:slideViewPr>
    <p:cSldViewPr snapToGrid="0">
      <p:cViewPr varScale="1">
        <p:scale>
          <a:sx n="76" d="100"/>
          <a:sy n="76" d="100"/>
        </p:scale>
        <p:origin x="348" y="13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10/20/2016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What’s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smtClean="0"/>
              <a:t>here?</a:t>
            </a:r>
          </a:p>
          <a:p>
            <a:r>
              <a:rPr lang="en-US" altLang="zh-CN" dirty="0" smtClean="0"/>
              <a:t>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changes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data.</a:t>
            </a:r>
          </a:p>
          <a:p>
            <a:r>
              <a:rPr lang="en-US" altLang="zh-CN" baseline="0" dirty="0" smtClean="0"/>
              <a:t>First,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looking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figures,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source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distributions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those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decide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scrape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web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improve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qualify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source</a:t>
            </a:r>
            <a:r>
              <a:rPr lang="zh-CN" altLang="en-US" baseline="0" dirty="0" smtClean="0"/>
              <a:t> </a:t>
            </a:r>
            <a:r>
              <a:rPr lang="en-US" altLang="zh-CN" baseline="0" smtClean="0"/>
              <a:t>data.</a:t>
            </a: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24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source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correspond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Facebook.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probably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indescribable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name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”Facebook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likes”.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altLang="zh-CN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left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picture,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those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numbers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quantify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popularity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director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0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one-to-one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mapping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decrease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magnitude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functions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realize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one-to-one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mapping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nature.</a:t>
            </a:r>
          </a:p>
          <a:p>
            <a:endParaRPr lang="en-US" baseline="0" dirty="0" smtClean="0"/>
          </a:p>
          <a:p>
            <a:r>
              <a:rPr lang="en-US" altLang="zh-CN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transfer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range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[0,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100]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facilitate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those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calculation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including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linear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regression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binary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logistic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regression.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advantage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computer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longer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needs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large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single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calculation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therefore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reduce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influence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computing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rounding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error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during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calculation.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02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2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14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Eva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talk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IMDB</a:t>
            </a:r>
            <a:r>
              <a:rPr lang="zh-CN" altLang="en-US" dirty="0" smtClean="0"/>
              <a:t> </a:t>
            </a:r>
            <a:r>
              <a:rPr lang="en-US" altLang="zh-CN" dirty="0" smtClean="0"/>
              <a:t>score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47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aseline="0"/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355787"/>
            <a:ext cx="10058400" cy="2743200"/>
          </a:xfrm>
        </p:spPr>
        <p:txBody>
          <a:bodyPr/>
          <a:lstStyle/>
          <a:p>
            <a:r>
              <a:rPr lang="en-US" dirty="0"/>
              <a:t>DSO510 Project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196809"/>
            <a:ext cx="10058400" cy="770856"/>
          </a:xfrm>
        </p:spPr>
        <p:txBody>
          <a:bodyPr>
            <a:normAutofit lnSpcReduction="10000"/>
          </a:bodyPr>
          <a:lstStyle/>
          <a:p>
            <a:r>
              <a:rPr lang="en-US" sz="2500" dirty="0"/>
              <a:t>Cheng CHEN, Cheng ZHANG, Jie CHEN, </a:t>
            </a:r>
          </a:p>
          <a:p>
            <a:r>
              <a:rPr lang="en-US" sz="2500" dirty="0"/>
              <a:t>Mi ZHONG, Xinyu LIANG, Yang LU, Yinghan LIU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8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34" y="-163613"/>
            <a:ext cx="9601200" cy="1143000"/>
          </a:xfrm>
        </p:spPr>
        <p:txBody>
          <a:bodyPr/>
          <a:lstStyle/>
          <a:p>
            <a:r>
              <a:rPr lang="en-US" dirty="0" smtClean="0"/>
              <a:t>IMDB RPM Results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514A40"/>
                </a:solidFill>
              </a:rPr>
              <a:pPr/>
              <a:t>10</a:t>
            </a:fld>
            <a:endParaRPr lang="en-US" dirty="0">
              <a:solidFill>
                <a:srgbClr val="514A40"/>
              </a:solidFill>
            </a:endParaRPr>
          </a:p>
        </p:txBody>
      </p:sp>
      <p:graphicFrame>
        <p:nvGraphicFramePr>
          <p:cNvPr id="9" name="内容占位符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0271721"/>
              </p:ext>
            </p:extLst>
          </p:nvPr>
        </p:nvGraphicFramePr>
        <p:xfrm>
          <a:off x="1193801" y="2979868"/>
          <a:ext cx="4744868" cy="2392234"/>
        </p:xfrm>
        <a:graphic>
          <a:graphicData uri="http://schemas.openxmlformats.org/drawingml/2006/table">
            <a:tbl>
              <a:tblPr/>
              <a:tblGrid>
                <a:gridCol w="1698555"/>
                <a:gridCol w="3046313"/>
              </a:tblGrid>
              <a:tr h="5495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Property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Value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</a:tr>
              <a:tr h="3071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Input Data Source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MYLIB.IMDB1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71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Target Variable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IMDB RANK 2 (3 levels, 7.5, 5.5)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71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Event Level</a:t>
                      </a:r>
                      <a:endParaRPr lang="en-US" sz="10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71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Observations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3170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71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Original Variables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51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71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Selected Variables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222169"/>
              </p:ext>
            </p:extLst>
          </p:nvPr>
        </p:nvGraphicFramePr>
        <p:xfrm>
          <a:off x="6545130" y="2999964"/>
          <a:ext cx="4478470" cy="2372137"/>
        </p:xfrm>
        <a:graphic>
          <a:graphicData uri="http://schemas.openxmlformats.org/drawingml/2006/table">
            <a:tbl>
              <a:tblPr/>
              <a:tblGrid>
                <a:gridCol w="542347"/>
                <a:gridCol w="559007"/>
                <a:gridCol w="608407"/>
                <a:gridCol w="923943"/>
                <a:gridCol w="614922"/>
                <a:gridCol w="614922"/>
                <a:gridCol w="614922"/>
              </a:tblGrid>
              <a:tr h="6486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Value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CODE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Count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Data Percentage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-1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</a:tr>
              <a:tr h="5558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440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0.13880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7.20455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0.00000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0.00000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96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2150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0.67823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0.00000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1.47442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0.00000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79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-1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580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0.18297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0.00000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0.00000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5.46552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2164976" y="2485016"/>
            <a:ext cx="249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MODEL SUMMARY</a:t>
            </a:r>
            <a:endParaRPr lang="en-US" i="1" dirty="0"/>
          </a:p>
        </p:txBody>
      </p:sp>
      <p:sp>
        <p:nvSpPr>
          <p:cNvPr id="23" name="文本框 22"/>
          <p:cNvSpPr txBox="1"/>
          <p:nvPr/>
        </p:nvSpPr>
        <p:spPr>
          <a:xfrm>
            <a:off x="7702583" y="2485016"/>
            <a:ext cx="249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MODEL SUMMARY</a:t>
            </a:r>
            <a:endParaRPr lang="en-US" i="1" dirty="0"/>
          </a:p>
        </p:txBody>
      </p:sp>
      <p:sp>
        <p:nvSpPr>
          <p:cNvPr id="8" name="TextBox 10"/>
          <p:cNvSpPr txBox="1"/>
          <p:nvPr/>
        </p:nvSpPr>
        <p:spPr>
          <a:xfrm>
            <a:off x="306151" y="1065710"/>
            <a:ext cx="599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Definition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Classes</a:t>
            </a:r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 ：</a:t>
            </a:r>
            <a:r>
              <a:rPr lang="en-US" altLang="zh-CN" dirty="0" smtClean="0"/>
              <a:t>IMDB Score</a:t>
            </a:r>
            <a:r>
              <a:rPr lang="zh-CN" altLang="en-US" dirty="0" smtClean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 smtClean="0"/>
              <a:t>7.5(top</a:t>
            </a:r>
            <a:r>
              <a:rPr lang="zh-CN" altLang="en-US" dirty="0" smtClean="0"/>
              <a:t> </a:t>
            </a:r>
            <a:r>
              <a:rPr lang="en-US" altLang="zh-CN" dirty="0" smtClean="0"/>
              <a:t>14%</a:t>
            </a:r>
            <a:r>
              <a:rPr lang="zh-CN" altLang="en-US" dirty="0" smtClean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0</a:t>
            </a:r>
            <a:r>
              <a:rPr lang="zh-CN" altLang="en-US" dirty="0" smtClean="0"/>
              <a:t> ：</a:t>
            </a:r>
            <a:r>
              <a:rPr lang="en-US" altLang="zh-CN" dirty="0" smtClean="0"/>
              <a:t>5.5&lt;IMDB </a:t>
            </a:r>
            <a:r>
              <a:rPr lang="en-US" altLang="zh-CN" dirty="0"/>
              <a:t>Score</a:t>
            </a:r>
            <a:r>
              <a:rPr lang="zh-CN" altLang="en-US" dirty="0"/>
              <a:t> </a:t>
            </a:r>
            <a:r>
              <a:rPr lang="en-US" altLang="zh-CN" dirty="0" smtClean="0"/>
              <a:t>&lt;</a:t>
            </a:r>
            <a:r>
              <a:rPr lang="zh-CN" altLang="en-US" dirty="0" smtClean="0"/>
              <a:t> </a:t>
            </a:r>
            <a:r>
              <a:rPr lang="en-US" altLang="zh-CN" dirty="0" smtClean="0"/>
              <a:t>7.5(</a:t>
            </a:r>
            <a:r>
              <a:rPr lang="zh-CN" altLang="en-US" dirty="0" smtClean="0"/>
              <a:t> </a:t>
            </a:r>
            <a:r>
              <a:rPr lang="en-US" altLang="zh-CN" dirty="0" smtClean="0"/>
              <a:t>68%</a:t>
            </a:r>
            <a:r>
              <a:rPr lang="zh-CN" altLang="en-US" dirty="0" smtClean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dataset)</a:t>
            </a:r>
          </a:p>
          <a:p>
            <a:r>
              <a:rPr lang="en-US" altLang="zh-CN" dirty="0" smtClean="0"/>
              <a:t>-1</a:t>
            </a:r>
            <a:r>
              <a:rPr lang="zh-CN" altLang="en-US" dirty="0" smtClean="0"/>
              <a:t>：</a:t>
            </a:r>
            <a:r>
              <a:rPr lang="en-US" altLang="zh-CN" dirty="0"/>
              <a:t>IMDB Score</a:t>
            </a:r>
            <a:r>
              <a:rPr lang="zh-CN" altLang="en-US" dirty="0"/>
              <a:t> </a:t>
            </a:r>
            <a:r>
              <a:rPr lang="en-US" altLang="zh-CN" dirty="0" smtClean="0"/>
              <a:t>&lt; 5.5(last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18%</a:t>
            </a:r>
            <a:r>
              <a:rPr lang="zh-CN" altLang="en-US" dirty="0" smtClean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dataset)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73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514A40"/>
                </a:solidFill>
              </a:rPr>
              <a:pPr/>
              <a:t>11</a:t>
            </a:fld>
            <a:endParaRPr lang="en-US" dirty="0">
              <a:solidFill>
                <a:srgbClr val="514A4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43" y="1741383"/>
            <a:ext cx="5065707" cy="372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807" y="1741383"/>
            <a:ext cx="5164084" cy="372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/>
          <p:cNvCxnSpPr/>
          <p:nvPr/>
        </p:nvCxnSpPr>
        <p:spPr>
          <a:xfrm flipH="1" flipV="1">
            <a:off x="7734748" y="3119718"/>
            <a:ext cx="53788" cy="160288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6863379" y="3119718"/>
            <a:ext cx="871369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Rectangle: Rounded Corners 10"/>
          <p:cNvSpPr/>
          <p:nvPr/>
        </p:nvSpPr>
        <p:spPr>
          <a:xfrm>
            <a:off x="1165788" y="2000921"/>
            <a:ext cx="4363643" cy="10112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本框 10"/>
          <p:cNvSpPr txBox="1"/>
          <p:nvPr/>
        </p:nvSpPr>
        <p:spPr>
          <a:xfrm>
            <a:off x="7734748" y="2956123"/>
            <a:ext cx="1032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(20%, 3.6)</a:t>
            </a:r>
            <a:endParaRPr lang="en-US" sz="12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18334" y="-163613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IMDB RPM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36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514A40"/>
                </a:solidFill>
              </a:rPr>
              <a:pPr/>
              <a:t>12</a:t>
            </a:fld>
            <a:endParaRPr lang="en-US" dirty="0">
              <a:solidFill>
                <a:srgbClr val="514A4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1785769"/>
            <a:ext cx="5669050" cy="416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7013986" y="1785768"/>
          <a:ext cx="3609955" cy="4163210"/>
        </p:xfrm>
        <a:graphic>
          <a:graphicData uri="http://schemas.openxmlformats.org/drawingml/2006/table">
            <a:tbl>
              <a:tblPr/>
              <a:tblGrid>
                <a:gridCol w="2222426"/>
                <a:gridCol w="647122"/>
                <a:gridCol w="740407"/>
              </a:tblGrid>
              <a:tr h="2278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Statistic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Train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Validation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</a:tr>
              <a:tr h="2071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Akaike's Information Criterion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2516.7198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71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Average Squared Error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0.1256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0.1383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71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Average Error Function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0.4177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0.4706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71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Maximum Absolute Error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0.9983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0.9992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71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Mean Squared Error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0.1279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0.1383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71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Sum of Frequencies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1900.0000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1270.0000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71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Root Average Square Error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0.3544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0.3718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71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Root Mean Squared Error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0.3577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0.3718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71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Schwarz's Bayesian Criterion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2941.2272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71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Sum of Square Errors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716.0957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526.7332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71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Misclassification Rate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0.2737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0.3008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71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Roc Index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0.8700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0.8020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071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Gini Coefficient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0.7410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0.6050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71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Kolmogorov-Smirnov Statistic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0.5960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0.4900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71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Kolmogorov-Smirnov Probability Cutoff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0.1700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.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71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Lift at 10%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3.6364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3.0925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071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Cumulative Lift at 10%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4.5076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3.5227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71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Captured Response at 10%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18.1818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15.3409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71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Cumulative % Captured Response at 10%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45.0758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35.2273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118334" y="-163613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IMDB RPM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45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383" y="-221428"/>
            <a:ext cx="9601200" cy="1143000"/>
          </a:xfrm>
        </p:spPr>
        <p:txBody>
          <a:bodyPr/>
          <a:lstStyle/>
          <a:p>
            <a:r>
              <a:rPr lang="en-US" dirty="0" smtClean="0"/>
              <a:t>IMDB RPM results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514A40"/>
                </a:solidFill>
              </a:rPr>
              <a:pPr/>
              <a:t>13</a:t>
            </a:fld>
            <a:endParaRPr lang="en-US" dirty="0">
              <a:solidFill>
                <a:srgbClr val="514A40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1198580" y="1882588"/>
          <a:ext cx="7456805" cy="3921061"/>
        </p:xfrm>
        <a:graphic>
          <a:graphicData uri="http://schemas.openxmlformats.org/drawingml/2006/table">
            <a:tbl>
              <a:tblPr/>
              <a:tblGrid>
                <a:gridCol w="1581150"/>
                <a:gridCol w="1119505"/>
                <a:gridCol w="826770"/>
                <a:gridCol w="657860"/>
                <a:gridCol w="657860"/>
                <a:gridCol w="500380"/>
                <a:gridCol w="435610"/>
                <a:gridCol w="435610"/>
                <a:gridCol w="435610"/>
                <a:gridCol w="435610"/>
                <a:gridCol w="370840"/>
              </a:tblGrid>
              <a:tr h="161797">
                <a:tc rowSpan="3"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Scorecard Points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Overall 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Overall 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IMDB RANK 2 (3 levels, 7.5, 5.5)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499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-1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499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%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</a:tr>
              <a:tr h="184990">
                <a:tc rowSpan="7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Duration(Hour)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1: LOW - 1.108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60.00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7.00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0.37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4.00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0.31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1.14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25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2: 1.108 - 1.608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0.00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610.00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32.11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360.00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27.93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38.00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14.39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212.00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61.10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49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3: 1.608 - 1.808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41.00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572.00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30.11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438.00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33.98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49.00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18.56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85.00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24.50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49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4: 1.808 - 1.908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47.00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200.00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10.53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153.00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11.87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24.00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9.09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23.00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6.63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49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5: 1.908 - 2.025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64.00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179.00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9.42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134.00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10.40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34.00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12.88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11.00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3.17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49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6: 2.025 - 2.392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75.00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247.00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13.00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164.00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12.72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70.00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26.52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13.00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3.75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24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7: 2.392 - HIGH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113.00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85.00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4.47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36.00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2.79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46.00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17.42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0.86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4990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Director FB Likes (ln)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1: LOW - 3.902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619.00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32.58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417.00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32.35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33.00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12.50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169.00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48.70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49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2: 3.902 - 4.052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11.00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360.00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18.95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222.00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17.22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71.00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26.89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67.00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19.31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49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3: 4.052 - 4.61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13.00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206.00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10.84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154.00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11.95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18.00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6.82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34.00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9.80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49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4: 4.61 - 6.409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14.00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565.00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29.74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413.00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32.04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85.00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32.20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67.00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19.31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49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5: 6.409 - HIGH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37.00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150.00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7.89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83.00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6.44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57.00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21.59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10.00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2.88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4990">
                <a:tc rowSpan="6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Num</a:t>
                      </a: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 Critics for Reviews (ln)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1: LOW - 0.347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80.00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21.00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1.11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9.00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0.70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6.00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2.27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6.00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1.73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49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2: 0.347 - 4.363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0.00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454.00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23.89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259.00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20.09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21.00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7.95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174.00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50.14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49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3: 4.363 - 5.228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55.00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693.00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36.47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511.00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39.64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51.00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19.32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131.00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37.75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49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4: 5.228 - 5.953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110.00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582.00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30.63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431.00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33.44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116.00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43.94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35.00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10.09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49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5: 5.953 - 6.168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133.00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89.00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4.68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58.00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4.50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30.00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11.36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0.29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49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6: 6.168 - HIGH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332.00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61.00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3.21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21.00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1.63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40.00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15.15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0.00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3569744" y="1416437"/>
            <a:ext cx="379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variable attribute importance</a:t>
            </a:r>
          </a:p>
        </p:txBody>
      </p:sp>
    </p:spTree>
    <p:extLst>
      <p:ext uri="{BB962C8B-B14F-4D97-AF65-F5344CB8AC3E}">
        <p14:creationId xmlns:p14="http://schemas.microsoft.com/office/powerpoint/2010/main" val="54232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383" y="-221428"/>
            <a:ext cx="9601200" cy="1143000"/>
          </a:xfrm>
        </p:spPr>
        <p:txBody>
          <a:bodyPr/>
          <a:lstStyle/>
          <a:p>
            <a:r>
              <a:rPr lang="en-US" dirty="0" smtClean="0"/>
              <a:t>IMDB RPM results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514A40"/>
                </a:solidFill>
              </a:rPr>
              <a:pPr/>
              <a:t>14</a:t>
            </a:fld>
            <a:endParaRPr lang="en-US" dirty="0">
              <a:solidFill>
                <a:srgbClr val="514A40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3794853" y="1495314"/>
          <a:ext cx="3634105" cy="1435104"/>
        </p:xfrm>
        <a:graphic>
          <a:graphicData uri="http://schemas.openxmlformats.org/drawingml/2006/table">
            <a:tbl>
              <a:tblPr/>
              <a:tblGrid>
                <a:gridCol w="662305"/>
                <a:gridCol w="495300"/>
                <a:gridCol w="495300"/>
                <a:gridCol w="495300"/>
                <a:gridCol w="495300"/>
                <a:gridCol w="495300"/>
                <a:gridCol w="495300"/>
              </a:tblGrid>
              <a:tr h="142257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Data Role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TRAIN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VALIDATE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Predicted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Predicted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-1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-1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Target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31.70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67.72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0.58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31.76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67.38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0.86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-1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5.51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91.31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3.18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5.23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88.97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5.81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1.14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63.64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35.23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1.70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71.02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27.27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216075" y="3721288"/>
          <a:ext cx="7083687" cy="1720755"/>
        </p:xfrm>
        <a:graphic>
          <a:graphicData uri="http://schemas.openxmlformats.org/drawingml/2006/table">
            <a:tbl>
              <a:tblPr/>
              <a:tblGrid>
                <a:gridCol w="683514"/>
                <a:gridCol w="807789"/>
                <a:gridCol w="1491302"/>
                <a:gridCol w="2050541"/>
                <a:gridCol w="1056339"/>
                <a:gridCol w="497101"/>
                <a:gridCol w="497101"/>
              </a:tblGrid>
              <a:tr h="81843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Selected Model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Model Node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Model Description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Target Label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Train: Akaike's Information Criterion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Train: Lift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Valid: Lift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</a:tr>
              <a:tr h="2255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Reg3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Backwards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IMDB RANK 2 (3 levels, 7.5, 5.5)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2516.72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3.63636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3.09253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55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Reg2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Forwards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IMDB RANK 2 (3 levels, 7.5, 5.5)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2541.22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3.33333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2.78710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55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Ensmbl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Ensemble_Champion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IMDB RANK 2 (3 levels, 7.5, 5.5)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3.33333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3.09253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55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Reg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Main Effects Regression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IMDB RANK 2 (3 levels, 7.5, 5.5)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2552.49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3.10606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</a:rPr>
                        <a:t>2.63438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4401669" y="1125982"/>
            <a:ext cx="379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</a:t>
            </a:r>
            <a:r>
              <a:rPr lang="en-US" i="1" dirty="0" smtClean="0"/>
              <a:t>lassification matrix</a:t>
            </a:r>
            <a:endParaRPr lang="en-US" i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3745343" y="3351956"/>
            <a:ext cx="402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i="1" dirty="0" smtClean="0"/>
              <a:t>model selection based on model node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8606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0" y="2667000"/>
            <a:ext cx="9601200" cy="1143000"/>
          </a:xfrm>
        </p:spPr>
        <p:txBody>
          <a:bodyPr>
            <a:noAutofit/>
          </a:bodyPr>
          <a:lstStyle/>
          <a:p>
            <a:r>
              <a:rPr lang="en-US" sz="8800" dirty="0" smtClean="0"/>
              <a:t>Thanks</a:t>
            </a:r>
            <a:endParaRPr lang="en-US" sz="8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9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745" y="-184265"/>
            <a:ext cx="9601200" cy="1143000"/>
          </a:xfrm>
        </p:spPr>
        <p:txBody>
          <a:bodyPr/>
          <a:lstStyle/>
          <a:p>
            <a:r>
              <a:rPr lang="en-US" altLang="zh-CN" dirty="0" smtClean="0"/>
              <a:t>What‘s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</a:t>
            </a:r>
            <a:r>
              <a:rPr lang="en-US" altLang="zh-CN" dirty="0"/>
              <a:t>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697580" y="674712"/>
            <a:ext cx="7299203" cy="5473934"/>
            <a:chOff x="4697580" y="674712"/>
            <a:chExt cx="7299203" cy="547393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3432" y="3405446"/>
              <a:ext cx="3663351" cy="27432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533" y="674712"/>
              <a:ext cx="3667165" cy="27432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80" y="3405446"/>
              <a:ext cx="3649948" cy="27432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80" y="674712"/>
              <a:ext cx="3669102" cy="2743200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864524" y="1246909"/>
            <a:ext cx="2560320" cy="897775"/>
          </a:xfrm>
          <a:prstGeom prst="rect">
            <a:avLst/>
          </a:prstGeom>
          <a:effectLst>
            <a:softEdge rad="381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83921" y="2912223"/>
            <a:ext cx="2560320" cy="897775"/>
          </a:xfrm>
          <a:prstGeom prst="rect">
            <a:avLst/>
          </a:prstGeom>
          <a:effectLst>
            <a:softEdge rad="381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plausible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886696" y="4494409"/>
            <a:ext cx="2560320" cy="897775"/>
          </a:xfrm>
          <a:prstGeom prst="rect">
            <a:avLst/>
          </a:prstGeom>
          <a:effectLst>
            <a:softEdge rad="381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Web</a:t>
            </a:r>
            <a:r>
              <a:rPr lang="zh-CN" altLang="en-US" dirty="0" smtClean="0"/>
              <a:t> </a:t>
            </a:r>
            <a:r>
              <a:rPr lang="en-US" altLang="zh-CN" dirty="0" smtClean="0"/>
              <a:t>scraping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improve</a:t>
            </a:r>
            <a:r>
              <a:rPr lang="zh-CN" altLang="en-US" dirty="0" smtClean="0"/>
              <a:t> </a:t>
            </a:r>
            <a:r>
              <a:rPr lang="en-US" altLang="zh-CN" dirty="0" smtClean="0"/>
              <a:t>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20" name="Down Arrow 19"/>
          <p:cNvSpPr/>
          <p:nvPr/>
        </p:nvSpPr>
        <p:spPr>
          <a:xfrm>
            <a:off x="1732955" y="2348342"/>
            <a:ext cx="723207" cy="46412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1732955" y="3946461"/>
            <a:ext cx="723207" cy="46412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7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745" y="-184265"/>
            <a:ext cx="9601200" cy="1143000"/>
          </a:xfrm>
        </p:spPr>
        <p:txBody>
          <a:bodyPr/>
          <a:lstStyle/>
          <a:p>
            <a:r>
              <a:rPr lang="en-US" altLang="zh-CN" dirty="0" smtClean="0"/>
              <a:t>What‘s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</a:t>
            </a:r>
            <a:r>
              <a:rPr lang="en-US" altLang="zh-CN" dirty="0"/>
              <a:t>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45" y="1183639"/>
            <a:ext cx="7724007" cy="3654368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122697"/>
              </p:ext>
            </p:extLst>
          </p:nvPr>
        </p:nvGraphicFramePr>
        <p:xfrm>
          <a:off x="8240336" y="1482894"/>
          <a:ext cx="3704013" cy="2910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9864"/>
                <a:gridCol w="1200150"/>
                <a:gridCol w="1523999"/>
              </a:tblGrid>
              <a:tr h="479256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Previous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Present</a:t>
                      </a:r>
                      <a:endParaRPr 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6072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Director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FB</a:t>
                      </a:r>
                      <a:r>
                        <a:rPr lang="en-US" sz="1600" dirty="0" err="1" smtClean="0"/>
                        <a:t>_likes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 smtClean="0"/>
                        <a:t>Google</a:t>
                      </a:r>
                      <a:r>
                        <a:rPr lang="en-US" sz="1600" dirty="0" err="1" smtClean="0"/>
                        <a:t>_</a:t>
                      </a:r>
                      <a:r>
                        <a:rPr lang="en-US" altLang="zh-CN" sz="1600" dirty="0" err="1" smtClean="0"/>
                        <a:t>results</a:t>
                      </a:r>
                      <a:endParaRPr lang="en-US" sz="16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6078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Actor1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 smtClean="0"/>
                        <a:t>FB</a:t>
                      </a:r>
                      <a:r>
                        <a:rPr lang="en-US" sz="1600" dirty="0" err="1" smtClean="0"/>
                        <a:t>_likes</a:t>
                      </a:r>
                      <a:endParaRPr lang="en-US" sz="16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 smtClean="0"/>
                        <a:t>Google</a:t>
                      </a:r>
                      <a:r>
                        <a:rPr lang="en-US" sz="1600" dirty="0" err="1" smtClean="0"/>
                        <a:t>_</a:t>
                      </a:r>
                      <a:r>
                        <a:rPr lang="en-US" altLang="zh-CN" sz="1600" dirty="0" err="1" smtClean="0"/>
                        <a:t>results</a:t>
                      </a:r>
                      <a:endParaRPr lang="en-US" sz="16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6078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Actor2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 smtClean="0"/>
                        <a:t>FB</a:t>
                      </a:r>
                      <a:r>
                        <a:rPr lang="en-US" sz="1600" dirty="0" err="1" smtClean="0"/>
                        <a:t>_likes</a:t>
                      </a:r>
                      <a:endParaRPr lang="en-US" sz="16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 smtClean="0"/>
                        <a:t>Google</a:t>
                      </a:r>
                      <a:r>
                        <a:rPr lang="en-US" sz="1600" dirty="0" err="1" smtClean="0"/>
                        <a:t>_</a:t>
                      </a:r>
                      <a:r>
                        <a:rPr lang="en-US" altLang="zh-CN" sz="1600" dirty="0" err="1" smtClean="0"/>
                        <a:t>results</a:t>
                      </a:r>
                      <a:endParaRPr lang="en-US" sz="16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6078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Actor3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 smtClean="0"/>
                        <a:t>FB</a:t>
                      </a:r>
                      <a:r>
                        <a:rPr lang="en-US" sz="1600" dirty="0" err="1" smtClean="0"/>
                        <a:t>_likes</a:t>
                      </a:r>
                      <a:endParaRPr lang="en-US" sz="1600" dirty="0" smtClean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 smtClean="0"/>
                        <a:t>Google</a:t>
                      </a:r>
                      <a:r>
                        <a:rPr lang="en-US" sz="1600" dirty="0" err="1" smtClean="0"/>
                        <a:t>_</a:t>
                      </a:r>
                      <a:r>
                        <a:rPr lang="en-US" altLang="zh-CN" sz="1600" dirty="0" err="1" smtClean="0"/>
                        <a:t>results</a:t>
                      </a:r>
                      <a:endParaRPr lang="en-US" sz="16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6642908" y="4917251"/>
            <a:ext cx="3707477" cy="11305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does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correspond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Facebook.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probably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indescribable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name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”Facebook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likes”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8896351" y="4472336"/>
            <a:ext cx="495299" cy="365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31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745" y="-184265"/>
            <a:ext cx="9601200" cy="1143000"/>
          </a:xfrm>
        </p:spPr>
        <p:txBody>
          <a:bodyPr/>
          <a:lstStyle/>
          <a:p>
            <a:r>
              <a:rPr lang="en-US" altLang="zh-CN" dirty="0" smtClean="0"/>
              <a:t>What‘s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</a:t>
            </a:r>
            <a:r>
              <a:rPr lang="en-US" altLang="zh-CN" dirty="0"/>
              <a:t>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64524" y="1246909"/>
            <a:ext cx="2560320" cy="897775"/>
          </a:xfrm>
          <a:prstGeom prst="rect">
            <a:avLst/>
          </a:prstGeom>
          <a:effectLst>
            <a:softEdge rad="381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83921" y="2430086"/>
            <a:ext cx="2560320" cy="897775"/>
          </a:xfrm>
          <a:prstGeom prst="rect">
            <a:avLst/>
          </a:prstGeom>
          <a:effectLst>
            <a:softEdge rad="381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mapping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decrease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magnitude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886696" y="3674226"/>
            <a:ext cx="2560320" cy="897775"/>
          </a:xfrm>
          <a:prstGeom prst="rect">
            <a:avLst/>
          </a:prstGeom>
          <a:effectLst>
            <a:softEdge rad="381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Transfer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them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range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 </a:t>
            </a:r>
            <a:r>
              <a:rPr lang="en-US" altLang="zh-CN" dirty="0" smtClean="0"/>
              <a:t>[0,</a:t>
            </a:r>
            <a:r>
              <a:rPr lang="zh-CN" altLang="en-US" dirty="0" smtClean="0"/>
              <a:t> </a:t>
            </a:r>
            <a:r>
              <a:rPr lang="en-US" altLang="zh-CN" dirty="0" smtClean="0"/>
              <a:t>100]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83921" y="4862946"/>
            <a:ext cx="2560320" cy="897775"/>
          </a:xfrm>
          <a:prstGeom prst="rect">
            <a:avLst/>
          </a:prstGeom>
          <a:effectLst>
            <a:softEdge rad="381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Reduce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influence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computing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rounding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error</a:t>
            </a:r>
            <a:r>
              <a:rPr lang="zh-CN" altLang="en-US" dirty="0" smtClean="0"/>
              <a:t> </a:t>
            </a:r>
            <a:r>
              <a:rPr lang="en-US" altLang="zh-CN" dirty="0" smtClean="0"/>
              <a:t>during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calculation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073236" y="1564178"/>
            <a:ext cx="1845426" cy="897775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Duration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6298273" y="1526766"/>
            <a:ext cx="1845426" cy="897775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[41,</a:t>
            </a:r>
            <a:r>
              <a:rPr lang="zh-CN" altLang="en-US" dirty="0" smtClean="0"/>
              <a:t> </a:t>
            </a:r>
            <a:r>
              <a:rPr lang="en-US" altLang="zh-CN" dirty="0" smtClean="0"/>
              <a:t>300]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9140882" y="1528187"/>
            <a:ext cx="1845426" cy="897775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[</a:t>
            </a:r>
            <a:r>
              <a:rPr lang="it-IT" dirty="0" smtClean="0"/>
              <a:t>0.68</a:t>
            </a:r>
            <a:r>
              <a:rPr lang="en-US" altLang="zh-CN" dirty="0" smtClean="0"/>
              <a:t>3,</a:t>
            </a:r>
            <a:r>
              <a:rPr lang="zh-CN" altLang="en-US" dirty="0" smtClean="0"/>
              <a:t> </a:t>
            </a:r>
            <a:r>
              <a:rPr lang="en-US" altLang="zh-CN" dirty="0" smtClean="0"/>
              <a:t>5.00]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073236" y="2478578"/>
            <a:ext cx="1845426" cy="897775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Director Google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/>
              <p:cNvSpPr/>
              <p:nvPr/>
            </p:nvSpPr>
            <p:spPr>
              <a:xfrm>
                <a:off x="6317670" y="2478578"/>
                <a:ext cx="1845426" cy="897775"/>
              </a:xfrm>
              <a:prstGeom prst="roundRect">
                <a:avLst/>
              </a:prstGeom>
              <a:solidFill>
                <a:schemeClr val="l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[2340,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1.16</m:t>
                    </m:r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altLang="zh-CN" dirty="0" smtClean="0"/>
                  <a:t>]</a:t>
                </a:r>
                <a:endParaRPr lang="en-US" dirty="0"/>
              </a:p>
            </p:txBody>
          </p:sp>
        </mc:Choice>
        <mc:Fallback xmlns="">
          <p:sp>
            <p:nvSpPr>
              <p:cNvPr id="24" name="Rounded 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670" y="2478578"/>
                <a:ext cx="1845426" cy="897775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/>
          <p:cNvSpPr/>
          <p:nvPr/>
        </p:nvSpPr>
        <p:spPr>
          <a:xfrm>
            <a:off x="9185229" y="2478578"/>
            <a:ext cx="1845426" cy="897775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[7.76,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20.87]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092632" y="3376353"/>
            <a:ext cx="1845426" cy="897775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Gross/Budget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305195" y="3365269"/>
            <a:ext cx="1845426" cy="897775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[0,</a:t>
            </a:r>
            <a:r>
              <a:rPr lang="zh-CN" altLang="en-US" dirty="0" smtClean="0"/>
              <a:t> </a:t>
            </a:r>
            <a:r>
              <a:rPr lang="cs-CZ" dirty="0" smtClean="0"/>
              <a:t>7194</a:t>
            </a:r>
            <a:r>
              <a:rPr lang="en-US" altLang="zh-CN" dirty="0" smtClean="0"/>
              <a:t>]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9140555" y="3388974"/>
            <a:ext cx="1845426" cy="897775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[0,</a:t>
            </a:r>
            <a:r>
              <a:rPr lang="zh-CN" altLang="en-US" dirty="0" smtClean="0"/>
              <a:t> </a:t>
            </a:r>
            <a:r>
              <a:rPr lang="en-US" altLang="zh-CN" dirty="0" smtClean="0"/>
              <a:t>9.21]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4063537" y="4263040"/>
            <a:ext cx="1845426" cy="897775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Actor1/Total Cast FB Likes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305195" y="4263040"/>
            <a:ext cx="1845426" cy="897775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[</a:t>
            </a:r>
            <a:r>
              <a:rPr lang="nb-NO" dirty="0"/>
              <a:t>0.14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1]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9140882" y="4263040"/>
            <a:ext cx="1845426" cy="897775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[1.41,</a:t>
            </a:r>
            <a:r>
              <a:rPr lang="zh-CN" altLang="en-US" dirty="0" smtClean="0"/>
              <a:t> </a:t>
            </a:r>
            <a:r>
              <a:rPr lang="en-US" altLang="zh-CN" dirty="0" smtClean="0"/>
              <a:t>10]</a:t>
            </a:r>
            <a:endParaRPr lang="en-US" dirty="0"/>
          </a:p>
        </p:txBody>
      </p:sp>
      <p:sp>
        <p:nvSpPr>
          <p:cNvPr id="6" name="Down Arrow 5"/>
          <p:cNvSpPr/>
          <p:nvPr/>
        </p:nvSpPr>
        <p:spPr>
          <a:xfrm>
            <a:off x="1953491" y="2164097"/>
            <a:ext cx="382384" cy="27807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1953491" y="3371223"/>
            <a:ext cx="382384" cy="30603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1953489" y="4600111"/>
            <a:ext cx="382386" cy="27806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4092632" y="846441"/>
            <a:ext cx="1845426" cy="61264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Variable</a:t>
            </a:r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6317670" y="846580"/>
            <a:ext cx="1845426" cy="612370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Initial</a:t>
            </a:r>
          </a:p>
          <a:p>
            <a:pPr algn="ctr"/>
            <a:r>
              <a:rPr lang="en-US" altLang="zh-CN" dirty="0" smtClean="0"/>
              <a:t>[Min,</a:t>
            </a:r>
            <a:r>
              <a:rPr lang="zh-CN" altLang="en-US" dirty="0" smtClean="0"/>
              <a:t> </a:t>
            </a:r>
            <a:r>
              <a:rPr lang="en-US" altLang="zh-CN" dirty="0" smtClean="0"/>
              <a:t>Max]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9140555" y="846441"/>
            <a:ext cx="1845426" cy="61264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After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</a:p>
          <a:p>
            <a:pPr algn="ctr"/>
            <a:r>
              <a:rPr lang="en-US" altLang="zh-CN" dirty="0" smtClean="0"/>
              <a:t>[Min,</a:t>
            </a:r>
            <a:r>
              <a:rPr lang="zh-CN" altLang="en-US" dirty="0" smtClean="0"/>
              <a:t> </a:t>
            </a:r>
            <a:r>
              <a:rPr lang="en-US" altLang="zh-CN" dirty="0" smtClean="0"/>
              <a:t>Max]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8064020" y="1962571"/>
            <a:ext cx="1033548" cy="1323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111847" y="1747928"/>
            <a:ext cx="1158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Min</a:t>
            </a:r>
            <a:r>
              <a:rPr lang="zh-CN" altLang="en-US" sz="1400" dirty="0" smtClean="0"/>
              <a:t>→</a:t>
            </a:r>
            <a:r>
              <a:rPr lang="en-US" altLang="zh-CN" sz="1400" dirty="0" smtClean="0"/>
              <a:t>Hour</a:t>
            </a:r>
            <a:endParaRPr lang="en-US" sz="1400" dirty="0"/>
          </a:p>
        </p:txBody>
      </p:sp>
      <p:sp>
        <p:nvSpPr>
          <p:cNvPr id="34" name="Right Arrow 33"/>
          <p:cNvSpPr/>
          <p:nvPr/>
        </p:nvSpPr>
        <p:spPr>
          <a:xfrm>
            <a:off x="8091080" y="2990225"/>
            <a:ext cx="1033548" cy="1323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841671" y="2741108"/>
                <a:ext cx="15655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400" i="0" smtClean="0">
                              <a:latin typeface="Cambria Math" charset="0"/>
                            </a:rPr>
                            <m:t>ln</m:t>
                          </m:r>
                        </m:fName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𝑖𝑛𝑖𝑡𝑖𝑎𝑙</m:t>
                          </m:r>
                          <m:r>
                            <a:rPr lang="zh-CN" altLang="en-US" sz="1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𝑣𝑎𝑙𝑢𝑒</m:t>
                          </m:r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671" y="2741108"/>
                <a:ext cx="1565564" cy="307777"/>
              </a:xfrm>
              <a:prstGeom prst="rect">
                <a:avLst/>
              </a:prstGeom>
              <a:blipFill rotWithShape="0">
                <a:blip r:embed="rId4"/>
                <a:stretch>
                  <a:fillRect t="-84000" b="-1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Arrow 38"/>
          <p:cNvSpPr/>
          <p:nvPr/>
        </p:nvSpPr>
        <p:spPr>
          <a:xfrm>
            <a:off x="8091075" y="3807647"/>
            <a:ext cx="1033548" cy="1323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883231" y="3503110"/>
                <a:ext cx="1565564" cy="404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400" i="1" smtClean="0">
                              <a:latin typeface="Cambria Math" charset="0"/>
                            </a:rPr>
                            <m:t>in</m:t>
                          </m:r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𝑖𝑡𝑖𝑎𝑙</m:t>
                          </m:r>
                          <m:r>
                            <a:rPr lang="zh-CN" altLang="en-US" sz="1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𝑣𝑎𝑙𝑢𝑒</m:t>
                          </m:r>
                        </m:e>
                        <m:sup>
                          <m:f>
                            <m:fPr>
                              <m:ctrlPr>
                                <a:rPr lang="mr-IN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400" b="0" i="1" smtClean="0">
                                  <a:latin typeface="Cambria Math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231" y="3503110"/>
                <a:ext cx="1565564" cy="404278"/>
              </a:xfrm>
              <a:prstGeom prst="rect">
                <a:avLst/>
              </a:prstGeom>
              <a:blipFill rotWithShape="0">
                <a:blip r:embed="rId5"/>
                <a:stretch>
                  <a:fillRect t="-39394" b="-8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841671" y="4431366"/>
                <a:ext cx="16348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𝑖𝑛𝑖𝑡𝑖𝑎𝑙</m:t>
                      </m:r>
                      <m:r>
                        <a:rPr lang="zh-CN" altLang="en-US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𝑣𝑎𝑙𝑢𝑒</m:t>
                      </m:r>
                      <m:r>
                        <a:rPr lang="zh-CN" altLang="en-US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zh-CN" altLang="en-US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671" y="4431366"/>
                <a:ext cx="1634832" cy="307777"/>
              </a:xfrm>
              <a:prstGeom prst="rect">
                <a:avLst/>
              </a:prstGeom>
              <a:blipFill rotWithShape="0">
                <a:blip r:embed="rId6"/>
                <a:stretch>
                  <a:fillRect t="-84000" b="-1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ight Arrow 41"/>
          <p:cNvSpPr/>
          <p:nvPr/>
        </p:nvSpPr>
        <p:spPr>
          <a:xfrm>
            <a:off x="8107679" y="4666626"/>
            <a:ext cx="1033548" cy="1323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092632" y="5483898"/>
            <a:ext cx="7121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/>
              <a:t> </a:t>
            </a:r>
            <a:r>
              <a:rPr lang="en-US" dirty="0" smtClean="0"/>
              <a:t>Budget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dirty="0" err="1"/>
              <a:t>Num</a:t>
            </a:r>
            <a:r>
              <a:rPr lang="en-US" dirty="0"/>
              <a:t> Critics for </a:t>
            </a:r>
            <a:r>
              <a:rPr lang="en-US" dirty="0" smtClean="0"/>
              <a:t>Reviews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dirty="0"/>
              <a:t>Actor </a:t>
            </a:r>
            <a:r>
              <a:rPr lang="en-US" dirty="0" smtClean="0"/>
              <a:t>1</a:t>
            </a:r>
            <a:r>
              <a:rPr lang="en-US" altLang="zh-CN" dirty="0" smtClean="0"/>
              <a:t>/2/3</a:t>
            </a:r>
            <a:r>
              <a:rPr lang="en-US" dirty="0" smtClean="0"/>
              <a:t> </a:t>
            </a:r>
            <a:r>
              <a:rPr lang="en-US" dirty="0"/>
              <a:t>FB </a:t>
            </a:r>
            <a:r>
              <a:rPr lang="en-US" dirty="0" smtClean="0"/>
              <a:t>Likes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dirty="0"/>
              <a:t>Actor </a:t>
            </a:r>
            <a:r>
              <a:rPr lang="en-US" dirty="0" smtClean="0"/>
              <a:t>1</a:t>
            </a:r>
            <a:r>
              <a:rPr lang="en-US" altLang="zh-CN" dirty="0" smtClean="0"/>
              <a:t>/2/3</a:t>
            </a:r>
            <a:r>
              <a:rPr lang="en-US" dirty="0" smtClean="0"/>
              <a:t> </a:t>
            </a:r>
            <a:r>
              <a:rPr lang="en-US" dirty="0"/>
              <a:t>Google Results</a:t>
            </a:r>
            <a:r>
              <a:rPr lang="zh-CN" altLang="en-US" dirty="0" smtClean="0"/>
              <a:t>  </a:t>
            </a:r>
            <a:r>
              <a:rPr lang="en-US" altLang="zh-CN" dirty="0" smtClean="0"/>
              <a:t>...</a:t>
            </a:r>
            <a:r>
              <a:rPr lang="zh-CN" alt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9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0922"/>
            <a:ext cx="9601200" cy="1143000"/>
          </a:xfrm>
        </p:spPr>
        <p:txBody>
          <a:bodyPr/>
          <a:lstStyle/>
          <a:p>
            <a:r>
              <a:rPr lang="en-US" dirty="0" smtClean="0"/>
              <a:t>Gross </a:t>
            </a:r>
            <a:r>
              <a:rPr lang="en-US" dirty="0"/>
              <a:t>Box Office </a:t>
            </a:r>
            <a:r>
              <a:rPr lang="en-US" altLang="zh-CN" dirty="0" smtClean="0"/>
              <a:t>Binary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Logistic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49" y="1733355"/>
            <a:ext cx="4167549" cy="41588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8350" y="1143000"/>
            <a:ext cx="574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Highest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Grossing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Movie</a:t>
            </a:r>
          </a:p>
          <a:p>
            <a:r>
              <a:rPr lang="en-US" altLang="zh-CN" dirty="0" smtClean="0"/>
              <a:t>Threshold:</a:t>
            </a:r>
            <a:r>
              <a:rPr lang="zh-CN" altLang="en-US" dirty="0" smtClean="0"/>
              <a:t> </a:t>
            </a:r>
            <a:r>
              <a:rPr lang="en-US" altLang="zh-CN" dirty="0" smtClean="0"/>
              <a:t>Gross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Box</a:t>
            </a:r>
            <a:r>
              <a:rPr lang="zh-CN" altLang="en-US" dirty="0" smtClean="0"/>
              <a:t> 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$70,000,000</a:t>
            </a:r>
            <a:r>
              <a:rPr lang="zh-CN" altLang="en-US" dirty="0" smtClean="0"/>
              <a:t>  </a:t>
            </a:r>
            <a:r>
              <a:rPr lang="en-US" altLang="zh-CN" dirty="0" smtClean="0"/>
              <a:t>(top</a:t>
            </a:r>
            <a:r>
              <a:rPr lang="zh-CN" altLang="en-US" dirty="0" smtClean="0"/>
              <a:t> </a:t>
            </a:r>
            <a:r>
              <a:rPr lang="en-US" altLang="zh-CN" dirty="0" smtClean="0"/>
              <a:t>20%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8350" y="5892167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under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curve</a:t>
            </a:r>
            <a:r>
              <a:rPr lang="zh-CN" altLang="en-US" dirty="0" smtClean="0"/>
              <a:t> </a:t>
            </a:r>
            <a:r>
              <a:rPr lang="en-US" altLang="zh-CN" dirty="0" smtClean="0"/>
              <a:t>0.9064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219" y="2340075"/>
            <a:ext cx="5451380" cy="279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1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2666"/>
            <a:ext cx="9601200" cy="1143000"/>
          </a:xfrm>
        </p:spPr>
        <p:txBody>
          <a:bodyPr/>
          <a:lstStyle/>
          <a:p>
            <a:r>
              <a:rPr lang="en-US" dirty="0"/>
              <a:t>Gross Box Office </a:t>
            </a:r>
            <a:r>
              <a:rPr lang="en-US" altLang="zh-CN" dirty="0" smtClean="0"/>
              <a:t>Binary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Logistic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23" y="1733355"/>
            <a:ext cx="4132600" cy="41588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8350" y="1143000"/>
            <a:ext cx="5993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Black</a:t>
            </a:r>
            <a:r>
              <a:rPr lang="zh-CN" altLang="en-US" dirty="0" smtClean="0"/>
              <a:t> </a:t>
            </a:r>
            <a:r>
              <a:rPr lang="en-US" altLang="zh-CN" dirty="0" smtClean="0"/>
              <a:t>Hole</a:t>
            </a:r>
          </a:p>
          <a:p>
            <a:r>
              <a:rPr lang="en-US" altLang="zh-CN" dirty="0" smtClean="0"/>
              <a:t>Threshold:</a:t>
            </a:r>
            <a:r>
              <a:rPr lang="zh-CN" altLang="en-US" dirty="0" smtClean="0"/>
              <a:t> </a:t>
            </a:r>
            <a:r>
              <a:rPr lang="en-US" altLang="zh-CN" dirty="0" smtClean="0"/>
              <a:t>Gross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Box</a:t>
            </a:r>
            <a:r>
              <a:rPr lang="zh-CN" altLang="en-US" dirty="0" smtClean="0"/>
              <a:t> </a:t>
            </a:r>
            <a:r>
              <a:rPr lang="en-US" altLang="zh-CN" dirty="0" smtClean="0"/>
              <a:t>&lt;</a:t>
            </a:r>
            <a:r>
              <a:rPr lang="zh-CN" altLang="en-US" dirty="0" smtClean="0"/>
              <a:t> </a:t>
            </a:r>
            <a:r>
              <a:rPr lang="en-US" altLang="zh-CN" dirty="0" smtClean="0"/>
              <a:t>$1,000,000</a:t>
            </a:r>
            <a:r>
              <a:rPr lang="zh-CN" altLang="en-US" dirty="0" smtClean="0"/>
              <a:t> </a:t>
            </a:r>
            <a:r>
              <a:rPr lang="en-US" altLang="zh-CN" dirty="0" smtClean="0"/>
              <a:t>(last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25%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8350" y="5892167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under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curve</a:t>
            </a:r>
            <a:r>
              <a:rPr lang="zh-CN" altLang="en-US" dirty="0" smtClean="0"/>
              <a:t> </a:t>
            </a:r>
            <a:r>
              <a:rPr lang="en-US" altLang="zh-CN" dirty="0" smtClean="0"/>
              <a:t>0.9072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219" y="2340076"/>
            <a:ext cx="5451379" cy="27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3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4666"/>
            <a:ext cx="9601200" cy="1143000"/>
          </a:xfrm>
        </p:spPr>
        <p:txBody>
          <a:bodyPr/>
          <a:lstStyle/>
          <a:p>
            <a:r>
              <a:rPr lang="en-US" dirty="0"/>
              <a:t>Gross Box Office </a:t>
            </a:r>
            <a:r>
              <a:rPr lang="en-US" altLang="zh-CN" dirty="0" smtClean="0"/>
              <a:t>Rapid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8350" y="1143000"/>
            <a:ext cx="599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Definition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Classes</a:t>
            </a:r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 ：</a:t>
            </a:r>
            <a:r>
              <a:rPr lang="en-US" altLang="zh-CN" dirty="0" smtClean="0"/>
              <a:t>Gross</a:t>
            </a:r>
            <a:r>
              <a:rPr lang="zh-CN" altLang="en-US" dirty="0" smtClean="0"/>
              <a:t> </a:t>
            </a:r>
            <a:r>
              <a:rPr lang="en-US" altLang="zh-CN" dirty="0"/>
              <a:t>Box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$70,000,000</a:t>
            </a:r>
            <a:r>
              <a:rPr lang="zh-CN" altLang="en-US" dirty="0"/>
              <a:t>  </a:t>
            </a:r>
            <a:r>
              <a:rPr lang="en-US" altLang="zh-CN" dirty="0"/>
              <a:t>(top</a:t>
            </a:r>
            <a:r>
              <a:rPr lang="zh-CN" altLang="en-US" dirty="0"/>
              <a:t> </a:t>
            </a:r>
            <a:r>
              <a:rPr lang="en-US" altLang="zh-CN" dirty="0"/>
              <a:t>20%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0</a:t>
            </a:r>
            <a:r>
              <a:rPr lang="zh-CN" altLang="en-US" dirty="0" smtClean="0"/>
              <a:t> ：</a:t>
            </a:r>
            <a:r>
              <a:rPr lang="en-US" altLang="zh-CN" dirty="0" smtClean="0"/>
              <a:t>Gross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Box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[$1,000,000,</a:t>
            </a:r>
            <a:r>
              <a:rPr lang="zh-CN" altLang="en-US" dirty="0" smtClean="0"/>
              <a:t> </a:t>
            </a:r>
            <a:r>
              <a:rPr lang="en-US" altLang="zh-CN" dirty="0"/>
              <a:t>$</a:t>
            </a:r>
            <a:r>
              <a:rPr lang="en-US" altLang="zh-CN" dirty="0" smtClean="0"/>
              <a:t>70,000,000]</a:t>
            </a:r>
          </a:p>
          <a:p>
            <a:r>
              <a:rPr lang="en-US" altLang="zh-CN" dirty="0" smtClean="0"/>
              <a:t>-1</a:t>
            </a:r>
            <a:r>
              <a:rPr lang="zh-CN" altLang="en-US" dirty="0" smtClean="0"/>
              <a:t>：</a:t>
            </a:r>
            <a:r>
              <a:rPr lang="en-US" altLang="zh-CN" dirty="0" smtClean="0"/>
              <a:t>Gross</a:t>
            </a:r>
            <a:r>
              <a:rPr lang="zh-CN" altLang="en-US" dirty="0" smtClean="0"/>
              <a:t> </a:t>
            </a:r>
            <a:r>
              <a:rPr lang="en-US" altLang="zh-CN" dirty="0"/>
              <a:t>Box</a:t>
            </a:r>
            <a:r>
              <a:rPr lang="zh-CN" altLang="en-US" dirty="0"/>
              <a:t> </a:t>
            </a:r>
            <a:r>
              <a:rPr lang="en-US" altLang="zh-CN" dirty="0" smtClean="0"/>
              <a:t>&lt;</a:t>
            </a:r>
            <a:r>
              <a:rPr lang="zh-CN" altLang="en-US" dirty="0" smtClean="0"/>
              <a:t> </a:t>
            </a:r>
            <a:r>
              <a:rPr lang="en-US" altLang="zh-CN" dirty="0" smtClean="0"/>
              <a:t>$</a:t>
            </a:r>
            <a:r>
              <a:rPr lang="en-US" altLang="zh-CN" dirty="0"/>
              <a:t>1</a:t>
            </a:r>
            <a:r>
              <a:rPr lang="en-US" altLang="zh-CN" dirty="0" smtClean="0"/>
              <a:t>,000,000</a:t>
            </a:r>
            <a:r>
              <a:rPr lang="zh-CN" altLang="en-US" dirty="0" smtClean="0"/>
              <a:t>  </a:t>
            </a:r>
            <a:r>
              <a:rPr lang="en-US" altLang="zh-CN" dirty="0" smtClean="0"/>
              <a:t>(last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23%</a:t>
            </a:r>
            <a:r>
              <a:rPr lang="zh-CN" altLang="en-US" dirty="0" smtClean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dataset)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0" y="3028375"/>
            <a:ext cx="5626100" cy="171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350" y="2659043"/>
            <a:ext cx="277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Summary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43164"/>
            <a:ext cx="5779175" cy="426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0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19582"/>
            <a:ext cx="9601200" cy="1143000"/>
          </a:xfrm>
        </p:spPr>
        <p:txBody>
          <a:bodyPr/>
          <a:lstStyle/>
          <a:p>
            <a:r>
              <a:rPr lang="en-US" dirty="0"/>
              <a:t>Gross Box Office </a:t>
            </a:r>
            <a:r>
              <a:rPr lang="en-US" altLang="zh-CN" dirty="0" smtClean="0"/>
              <a:t>Rapid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93922"/>
            <a:ext cx="5378450" cy="39584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5650351"/>
            <a:ext cx="4705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Train: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under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curve</a:t>
            </a:r>
            <a:r>
              <a:rPr lang="zh-CN" altLang="en-US" dirty="0" smtClean="0"/>
              <a:t> 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nb-NO" dirty="0"/>
              <a:t>0.9190 </a:t>
            </a:r>
          </a:p>
          <a:p>
            <a:r>
              <a:rPr lang="en-US" altLang="zh-CN" dirty="0" smtClean="0"/>
              <a:t>Validation:</a:t>
            </a:r>
            <a:r>
              <a:rPr lang="zh-CN" altLang="en-US" dirty="0" smtClean="0"/>
              <a:t> </a:t>
            </a:r>
            <a:r>
              <a:rPr lang="en-US" altLang="zh-CN" dirty="0"/>
              <a:t>Area</a:t>
            </a:r>
            <a:r>
              <a:rPr lang="zh-CN" altLang="en-US" dirty="0"/>
              <a:t> </a:t>
            </a:r>
            <a:r>
              <a:rPr lang="en-US" altLang="zh-CN" dirty="0"/>
              <a:t>under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curve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hr-HR" dirty="0" smtClean="0"/>
              <a:t>0.8960 </a:t>
            </a:r>
            <a:endParaRPr lang="nb-N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752876"/>
            <a:ext cx="5391150" cy="313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1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34" y="-163613"/>
            <a:ext cx="9601200" cy="1143000"/>
          </a:xfrm>
        </p:spPr>
        <p:txBody>
          <a:bodyPr/>
          <a:lstStyle/>
          <a:p>
            <a:r>
              <a:rPr lang="en-US" dirty="0" smtClean="0"/>
              <a:t>IMDB Binary logistic Regression results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rgbClr val="514A40"/>
                </a:solidFill>
              </a:rPr>
              <a:pPr/>
              <a:t>9</a:t>
            </a:fld>
            <a:endParaRPr lang="en-US" dirty="0">
              <a:solidFill>
                <a:srgbClr val="514A4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742" y="1581376"/>
            <a:ext cx="4609037" cy="4297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1357555" y="2840018"/>
          <a:ext cx="4634455" cy="1570618"/>
        </p:xfrm>
        <a:graphic>
          <a:graphicData uri="http://schemas.openxmlformats.org/drawingml/2006/table">
            <a:tbl>
              <a:tblPr/>
              <a:tblGrid>
                <a:gridCol w="2077687"/>
                <a:gridCol w="840898"/>
                <a:gridCol w="1130550"/>
                <a:gridCol w="585320"/>
              </a:tblGrid>
              <a:tr h="657990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  <a:cs typeface="Times" panose="02020603050405020304" pitchFamily="18" charset="0"/>
                        </a:rPr>
                        <a:t>Association of Predicted Probabilities and Observed Responses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81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  <a:cs typeface="Times" panose="02020603050405020304" pitchFamily="18" charset="0"/>
                        </a:rPr>
                        <a:t>Percent Concordant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  <a:cs typeface="Times" panose="02020603050405020304" pitchFamily="18" charset="0"/>
                        </a:rPr>
                        <a:t>83.9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  <a:cs typeface="Times" panose="02020603050405020304" pitchFamily="18" charset="0"/>
                        </a:rPr>
                        <a:t>Somers' 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  <a:cs typeface="Times" panose="02020603050405020304" pitchFamily="18" charset="0"/>
                        </a:rPr>
                        <a:t>0.679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81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  <a:cs typeface="Times" panose="02020603050405020304" pitchFamily="18" charset="0"/>
                        </a:rPr>
                        <a:t>Percent Discordant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  <a:cs typeface="Times" panose="02020603050405020304" pitchFamily="18" charset="0"/>
                        </a:rPr>
                        <a:t>16.1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  <a:cs typeface="Times" panose="02020603050405020304" pitchFamily="18" charset="0"/>
                        </a:rPr>
                        <a:t>Gamma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  <a:cs typeface="Times" panose="02020603050405020304" pitchFamily="18" charset="0"/>
                        </a:rPr>
                        <a:t>0.679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81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  <a:cs typeface="Times" panose="02020603050405020304" pitchFamily="18" charset="0"/>
                        </a:rPr>
                        <a:t>Percent Tied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  <a:cs typeface="Times" panose="02020603050405020304" pitchFamily="18" charset="0"/>
                        </a:rPr>
                        <a:t>0.0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  <a:cs typeface="Times" panose="02020603050405020304" pitchFamily="18" charset="0"/>
                        </a:rPr>
                        <a:t>Tau-a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  <a:cs typeface="Times" panose="02020603050405020304" pitchFamily="18" charset="0"/>
                        </a:rPr>
                        <a:t>0.162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81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  <a:cs typeface="Times" panose="02020603050405020304" pitchFamily="18" charset="0"/>
                        </a:rPr>
                        <a:t>Pairs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  <a:cs typeface="Times" panose="02020603050405020304" pitchFamily="18" charset="0"/>
                        </a:rPr>
                        <a:t>1201200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  <a:cs typeface="Times" panose="02020603050405020304" pitchFamily="18" charset="0"/>
                        </a:rPr>
                        <a:t>c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effectLst/>
                          <a:latin typeface="Times" panose="02020603050405020304" pitchFamily="18" charset="0"/>
                          <a:ea typeface="宋体" panose="02010600030101010101" pitchFamily="2" charset="-122"/>
                          <a:cs typeface="Times" panose="02020603050405020304" pitchFamily="18" charset="0"/>
                        </a:rPr>
                        <a:t>0.839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8100" marR="381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TextBox 10"/>
          <p:cNvSpPr txBox="1"/>
          <p:nvPr/>
        </p:nvSpPr>
        <p:spPr>
          <a:xfrm>
            <a:off x="796542" y="1652665"/>
            <a:ext cx="574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Highest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IMDB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Movie</a:t>
            </a:r>
          </a:p>
          <a:p>
            <a:r>
              <a:rPr lang="en-US" altLang="zh-CN" dirty="0" smtClean="0"/>
              <a:t>Threshold:</a:t>
            </a:r>
            <a:r>
              <a:rPr lang="zh-CN" altLang="en-US" dirty="0" smtClean="0"/>
              <a:t> </a:t>
            </a:r>
            <a:r>
              <a:rPr lang="en-US" altLang="zh-CN" dirty="0" smtClean="0"/>
              <a:t>IMDB Score&gt;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7.5(top</a:t>
            </a:r>
            <a:r>
              <a:rPr lang="zh-CN" altLang="en-US" dirty="0" smtClean="0"/>
              <a:t> </a:t>
            </a:r>
            <a:r>
              <a:rPr lang="en-US" altLang="zh-CN" dirty="0" smtClean="0"/>
              <a:t>14%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90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0</TotalTime>
  <Words>1278</Words>
  <Application>Microsoft Office PowerPoint</Application>
  <PresentationFormat>宽屏</PresentationFormat>
  <Paragraphs>504</Paragraphs>
  <Slides>15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宋体</vt:lpstr>
      <vt:lpstr>幼圆</vt:lpstr>
      <vt:lpstr>Arial</vt:lpstr>
      <vt:lpstr>Cambria</vt:lpstr>
      <vt:lpstr>Cambria Math</vt:lpstr>
      <vt:lpstr>Mangal</vt:lpstr>
      <vt:lpstr>Times</vt:lpstr>
      <vt:lpstr>Times New Roman</vt:lpstr>
      <vt:lpstr>Red Line Business 16x9</vt:lpstr>
      <vt:lpstr>DSO510 Project 2</vt:lpstr>
      <vt:lpstr>What‘s New?</vt:lpstr>
      <vt:lpstr>What‘s New?</vt:lpstr>
      <vt:lpstr>What‘s New?</vt:lpstr>
      <vt:lpstr>Gross Box Office Binary Logistic Regression</vt:lpstr>
      <vt:lpstr>Gross Box Office Binary Logistic Regression</vt:lpstr>
      <vt:lpstr>Gross Box Office Rapid predictive modeler</vt:lpstr>
      <vt:lpstr>Gross Box Office Rapid predictive modeler</vt:lpstr>
      <vt:lpstr>IMDB Binary logistic Regression results</vt:lpstr>
      <vt:lpstr>IMDB RPM Results</vt:lpstr>
      <vt:lpstr>PowerPoint 演示文稿</vt:lpstr>
      <vt:lpstr>PowerPoint 演示文稿</vt:lpstr>
      <vt:lpstr>IMDB RPM results</vt:lpstr>
      <vt:lpstr>IMDB RPM results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DSO510 Project 2</dc:title>
  <dc:creator/>
  <cp:keywords/>
  <cp:lastModifiedBy/>
  <cp:revision>14</cp:revision>
  <dcterms:created xsi:type="dcterms:W3CDTF">2016-09-21T19:49:24Z</dcterms:created>
  <dcterms:modified xsi:type="dcterms:W3CDTF">2016-10-20T18:01:12Z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